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9" r:id="rId10"/>
    <p:sldId id="264" r:id="rId11"/>
    <p:sldId id="265" r:id="rId12"/>
    <p:sldId id="266" r:id="rId13"/>
    <p:sldId id="267" r:id="rId14"/>
    <p:sldId id="268" r:id="rId15"/>
    <p:sldId id="272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Dolder" initials="PD" lastIdx="0" clrIdx="0">
    <p:extLst>
      <p:ext uri="{19B8F6BF-5375-455C-9EA6-DF929625EA0E}">
        <p15:presenceInfo xmlns:p15="http://schemas.microsoft.com/office/powerpoint/2012/main" userId="Paul Dol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0" d="100"/>
          <a:sy n="50" d="100"/>
        </p:scale>
        <p:origin x="60" y="4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B84F-50E8-49FD-A02B-332075C4B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8F097-5799-4229-B0DD-E9D1F785A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F26C-689A-4288-8A19-96855CB5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EE53D-E0E9-4805-9A74-258EFEA9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F5C18-2A6E-47E5-BF0B-850F9593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56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4C57-2840-4534-B011-0A7A8BE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EBB79-5E30-4E6B-9FB9-AC0D94F1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8BEFB-5626-4D54-910A-FB397AE0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3D57-20F9-4AA0-8C59-EBFAB1B9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E766-3A17-4CB3-B3E0-0457CEF9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51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A9C78-A49A-416D-8555-A3A0AD1D5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AC820-594B-474E-AA67-C39EF2A6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07DD1-D8A3-4BE7-ACE2-64E1909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AB6D1-CE8C-47E5-B9A3-3DCA12A4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A075-9939-42C9-8096-08BD711D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632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8619-18EE-4495-938F-1E589B1A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C4E8-F89C-4B7E-858A-80814653C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AB89-5A57-4472-9BA1-C4234AE6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A4F5-3288-4C05-B70D-BAC751E2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E996-881C-410C-934E-AB78E5E0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00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CB9B-ACFB-4C3D-886B-335FEDC9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62411-27E0-44BC-A598-6DBF1B6C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D139-CD9A-4B48-A29A-281318C3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8D47-4AF8-434E-B4E5-F9E80F07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4D60-24FD-466E-A18C-42106148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30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4762-5594-4B19-AE05-E0F95F79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CB80-00A8-4D55-8063-A3DBDEADE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8830E-89B1-4DA7-AE64-F1E15F7D6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265A-719F-42F8-8B75-76E53B19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7370-3582-4AD1-A462-4E5959B0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FE00E-FD5F-4DC1-A1DC-C4E10AF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995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1AC4-10EB-4CB9-A53B-A85A90AC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62FB-E570-448E-B9EC-0C78DBB99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724B7-24CC-41F1-B921-2E4057C01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16A6-08E2-4114-8D63-640715430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6DA74-16E7-406C-B144-7EE957F0E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79D5A-4288-4BE9-950E-CFDF7709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C6E85-9C5F-439E-80E4-F7FB308D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697CC-07BF-47EF-81AC-EED50BC8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91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D249-C17F-407E-A21F-512C07E4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7AC2-FC76-4954-9720-EA0C3573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BC96-5115-4BD6-A96F-2BCA1E6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8081A-549F-4F93-AFB4-3E93B684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937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84250-B92E-407B-B3F7-0A5705BF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FD05-1FAF-4820-AD59-810F846C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C4695-0C97-4881-A77D-395A2626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03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DE95-E5F0-4908-B716-6EBB43F7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7072-1172-4A4A-BDA9-8869FCC9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E12A9-666B-43B1-9030-28E052D5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3D59E-BA4D-47C8-9865-199A6ACB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8E87-B892-41D8-9BF8-1AFB1961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13172-8B41-4406-BDEF-FDCA4126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86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66B0-4747-4F6E-8AD1-7C4C6AD3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497C7-C818-4156-8238-5E034038E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558E9-DE49-4E89-9142-22E27A9C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89D0-88DB-4363-822B-6E587A27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CF7C8-861D-4CEF-8212-13959176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D93A0-D20A-4094-82FF-53B02E99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84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F5B2C-1BDD-4F82-BD58-21D7A901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E5C10-9194-4FB9-AAD7-AC110B947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8EDB-C695-4290-9A25-6345D2DD8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2AC5-6C69-49B6-9030-056769095A60}" type="datetimeFigureOut">
              <a:rPr lang="en-IE" smtClean="0"/>
              <a:t>27/06/2018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C4007-7309-41CE-B790-DE3D7C1B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1E1F-179C-4BDD-A244-04D8F4801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031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paul.dolder@gmit.ie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C864-88DA-491A-9C62-2717A73CD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0962"/>
            <a:ext cx="8544674" cy="2387600"/>
          </a:xfrm>
        </p:spPr>
        <p:txBody>
          <a:bodyPr>
            <a:noAutofit/>
          </a:bodyPr>
          <a:lstStyle/>
          <a:p>
            <a:pPr algn="l"/>
            <a:r>
              <a:rPr lang="es-ES" sz="3600" b="1" dirty="0" err="1">
                <a:solidFill>
                  <a:srgbClr val="002060"/>
                </a:solidFill>
              </a:rPr>
              <a:t>Assessing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the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utility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of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fisheries-dependent</a:t>
            </a:r>
            <a:r>
              <a:rPr lang="es-ES" sz="3600" b="1" dirty="0">
                <a:solidFill>
                  <a:srgbClr val="002060"/>
                </a:solidFill>
              </a:rPr>
              <a:t> data </a:t>
            </a:r>
            <a:r>
              <a:rPr lang="es-ES" sz="3600" b="1" dirty="0" err="1">
                <a:solidFill>
                  <a:srgbClr val="002060"/>
                </a:solidFill>
              </a:rPr>
              <a:t>to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support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mixed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management</a:t>
            </a:r>
            <a:r>
              <a:rPr lang="es-ES" sz="3600" b="1" dirty="0">
                <a:solidFill>
                  <a:srgbClr val="002060"/>
                </a:solidFill>
              </a:rPr>
              <a:t>: </a:t>
            </a:r>
            <a:br>
              <a:rPr lang="es-ES" sz="3600" dirty="0"/>
            </a:br>
            <a:r>
              <a:rPr lang="es-ES" sz="3600" b="1" dirty="0">
                <a:solidFill>
                  <a:srgbClr val="C00000"/>
                </a:solidFill>
              </a:rPr>
              <a:t>a </a:t>
            </a:r>
            <a:r>
              <a:rPr lang="es-ES" sz="3600" b="1" dirty="0" err="1">
                <a:solidFill>
                  <a:srgbClr val="C00000"/>
                </a:solidFill>
              </a:rPr>
              <a:t>spatiotemporal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simulation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framework</a:t>
            </a:r>
            <a:endParaRPr lang="en-IE" sz="36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715E-C4CE-400B-A632-98756AC4C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IE" b="1" dirty="0"/>
              <a:t>Paul J. Dolder</a:t>
            </a:r>
            <a:r>
              <a:rPr lang="en-IE" dirty="0"/>
              <a:t>, Cóilín Minto, Jean-Marc Guarini and Jan Jaap Poos</a:t>
            </a:r>
          </a:p>
          <a:p>
            <a:pPr algn="l"/>
            <a:r>
              <a:rPr lang="en-IE" dirty="0">
                <a:hlinkClick r:id="rId2"/>
              </a:rPr>
              <a:t>paul.dolder@gmit.ie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E2503-86DC-4265-9888-EA9C15740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11" y="5753758"/>
            <a:ext cx="2578976" cy="746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CCEB5-0060-407F-87EF-DC995749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" y="5655632"/>
            <a:ext cx="2693974" cy="844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F40DC-DAB3-4C1E-B282-9B42CCF4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93" y="5804752"/>
            <a:ext cx="3316714" cy="6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2FB2-6842-4EF1-B5CD-AB370244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Spatial</a:t>
            </a:r>
            <a:r>
              <a:rPr lang="es-ES" b="1" dirty="0"/>
              <a:t> </a:t>
            </a:r>
            <a:r>
              <a:rPr lang="es-ES" b="1" dirty="0" err="1"/>
              <a:t>dimension</a:t>
            </a:r>
            <a:endParaRPr lang="en-GB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4983B-4C55-4D52-A410-01AC929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02900" cy="4351338"/>
          </a:xfrm>
        </p:spPr>
        <p:txBody>
          <a:bodyPr/>
          <a:lstStyle/>
          <a:p>
            <a:pPr marL="285750" indent="-285750"/>
            <a:r>
              <a:rPr lang="en-GB" b="1" dirty="0"/>
              <a:t>Commercial data </a:t>
            </a:r>
            <a:r>
              <a:rPr lang="en-GB" dirty="0"/>
              <a:t>(despite its biases) shows </a:t>
            </a:r>
            <a:r>
              <a:rPr lang="en-GB" b="1" dirty="0"/>
              <a:t>reasonable relation </a:t>
            </a:r>
            <a:r>
              <a:rPr lang="en-GB" dirty="0"/>
              <a:t>to the underlying population structure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b="1" dirty="0"/>
              <a:t>Survey data </a:t>
            </a:r>
            <a:r>
              <a:rPr lang="en-GB" dirty="0"/>
              <a:t>spatial sparse which </a:t>
            </a:r>
            <a:r>
              <a:rPr lang="en-GB" b="1" dirty="0"/>
              <a:t>can lead to some inconsistencies </a:t>
            </a:r>
            <a:r>
              <a:rPr lang="en-GB" dirty="0"/>
              <a:t>when more aggregated 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Commercial and survey have data gaps: </a:t>
            </a:r>
            <a:r>
              <a:rPr lang="en-GB" b="1" dirty="0"/>
              <a:t>inference from modelling necessary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CBC98-28A9-4BA2-9E75-FC599B93B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88900"/>
            <a:ext cx="457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A6BC7-6E08-48BD-A7E3-9A92C89F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68" y="0"/>
            <a:ext cx="911506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249D1-5501-4263-8E52-F99D00C41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4" y="88900"/>
            <a:ext cx="9418949" cy="674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85FF-3D01-4722-850C-3F602891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temporal </a:t>
            </a:r>
            <a:r>
              <a:rPr lang="es-ES" b="1" dirty="0" err="1"/>
              <a:t>dimension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C530-9B56-409F-9C59-7B659430D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/>
          <a:lstStyle/>
          <a:p>
            <a:pPr marL="285750" indent="-285750"/>
            <a:r>
              <a:rPr lang="en-GB" b="1" dirty="0"/>
              <a:t>Commercial data</a:t>
            </a:r>
            <a:r>
              <a:rPr lang="en-GB" dirty="0"/>
              <a:t> has some </a:t>
            </a:r>
            <a:r>
              <a:rPr lang="en-GB" b="1" dirty="0"/>
              <a:t>gaps</a:t>
            </a:r>
            <a:r>
              <a:rPr lang="en-GB" dirty="0"/>
              <a:t> for the </a:t>
            </a:r>
            <a:r>
              <a:rPr lang="en-GB" b="1" dirty="0"/>
              <a:t>weekly data</a:t>
            </a:r>
            <a:r>
              <a:rPr lang="en-GB" dirty="0"/>
              <a:t>, also population 1 is under-sampled for all temporal scales.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b="1" dirty="0"/>
              <a:t>Survey data oversamples population 1 </a:t>
            </a:r>
            <a:r>
              <a:rPr lang="en-GB" dirty="0"/>
              <a:t>for the annual data and under-samples population 3 &amp; 4</a:t>
            </a:r>
          </a:p>
          <a:p>
            <a:pPr marL="285750" indent="-285750"/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B4FDA-FF40-4909-A1F0-BD2E629F8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88900"/>
            <a:ext cx="457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DB447-955F-4DA4-938B-2A653EF55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83" y="0"/>
            <a:ext cx="538504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289FEA-2153-4EF6-8119-A5BBA831E110}"/>
              </a:ext>
            </a:extLst>
          </p:cNvPr>
          <p:cNvSpPr txBox="1"/>
          <p:nvPr/>
        </p:nvSpPr>
        <p:spPr>
          <a:xfrm>
            <a:off x="112712" y="6092826"/>
            <a:ext cx="2977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*Weekly / monthly data not available for survey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0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FD14-B44F-408E-86EF-88F75CD4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Simulated</a:t>
            </a:r>
            <a:r>
              <a:rPr lang="es-ES" b="1" dirty="0"/>
              <a:t> </a:t>
            </a:r>
            <a:r>
              <a:rPr lang="es-ES" b="1" dirty="0" err="1"/>
              <a:t>closure</a:t>
            </a:r>
            <a:r>
              <a:rPr lang="es-ES" b="1" dirty="0"/>
              <a:t> “</a:t>
            </a:r>
            <a:r>
              <a:rPr lang="es-ES" b="1" dirty="0" err="1"/>
              <a:t>experiment</a:t>
            </a:r>
            <a:r>
              <a:rPr lang="es-ES" b="1" dirty="0"/>
              <a:t>”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60939-220B-4515-8FE0-E77CAFC02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" y="1519231"/>
            <a:ext cx="10972822" cy="365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FEB21-336B-4AAB-AD24-2036F6B0094C}"/>
              </a:ext>
            </a:extLst>
          </p:cNvPr>
          <p:cNvSpPr/>
          <p:nvPr/>
        </p:nvSpPr>
        <p:spPr>
          <a:xfrm>
            <a:off x="838200" y="5221605"/>
            <a:ext cx="10677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“real population” most effective, though </a:t>
            </a:r>
            <a:r>
              <a:rPr lang="en-GB" b="1" dirty="0"/>
              <a:t>not for annual closures </a:t>
            </a:r>
            <a:r>
              <a:rPr lang="en-GB" dirty="0"/>
              <a:t>(no single location effective).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survey ineffective (as above).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 based on commercial data were effective in some cases</a:t>
            </a:r>
            <a:r>
              <a:rPr lang="en-GB" b="1" dirty="0"/>
              <a:t>, best was 1 x 1 grid aggregated to a monthly level </a:t>
            </a:r>
            <a:r>
              <a:rPr lang="en-GB" dirty="0"/>
              <a:t>(sufficiently captures temporal dynamics, more spatial data due to increased samples).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018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09DF-830C-4596-83AF-B4BBDE58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Summary</a:t>
            </a:r>
            <a:r>
              <a:rPr lang="es-ES" b="1" dirty="0"/>
              <a:t>: </a:t>
            </a:r>
            <a:r>
              <a:rPr lang="es-ES" b="1" dirty="0" err="1"/>
              <a:t>what</a:t>
            </a:r>
            <a:r>
              <a:rPr lang="es-ES" b="1" dirty="0"/>
              <a:t> can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say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E0B4-87D2-40FD-9A8A-98759B69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048250"/>
          </a:xfrm>
        </p:spPr>
        <p:txBody>
          <a:bodyPr>
            <a:normAutofit/>
          </a:bodyPr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1BF78C-7E95-46C3-B962-783F2E2F78A5}"/>
              </a:ext>
            </a:extLst>
          </p:cNvPr>
          <p:cNvSpPr txBox="1">
            <a:spLocks/>
          </p:cNvSpPr>
          <p:nvPr/>
        </p:nvSpPr>
        <p:spPr>
          <a:xfrm>
            <a:off x="838200" y="1428750"/>
            <a:ext cx="10515600" cy="5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simulated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at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temporal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resolutions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but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lack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sufficient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Monthly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finescale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seems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experimental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good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compromise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rates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elsewhere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move-on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rules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2-3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weeks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Commercial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potentially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useful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more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than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once-a-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year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survey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though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effectiveness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closure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potentially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moderated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biases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in data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lack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full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picture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4AE7-EA26-4023-81BF-2994D8B6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Questions</a:t>
            </a:r>
            <a:r>
              <a:rPr lang="es-ES" b="1" dirty="0"/>
              <a:t> </a:t>
            </a:r>
            <a:r>
              <a:rPr lang="es-ES" b="1" dirty="0" err="1"/>
              <a:t>remaining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7F91F-714D-48E9-A2DA-D47E7425C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can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movement</a:t>
            </a:r>
            <a:r>
              <a:rPr lang="es-ES" dirty="0"/>
              <a:t> and </a:t>
            </a:r>
            <a:r>
              <a:rPr lang="es-ES" dirty="0" err="1"/>
              <a:t>dynamics</a:t>
            </a:r>
            <a:r>
              <a:rPr lang="es-ES" dirty="0"/>
              <a:t> be </a:t>
            </a:r>
            <a:r>
              <a:rPr lang="es-ES" dirty="0" err="1"/>
              <a:t>improved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Can </a:t>
            </a:r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more </a:t>
            </a:r>
            <a:r>
              <a:rPr lang="es-ES" dirty="0" err="1"/>
              <a:t>aggregated</a:t>
            </a:r>
            <a:r>
              <a:rPr lang="es-ES" dirty="0"/>
              <a:t> data (</a:t>
            </a:r>
            <a:r>
              <a:rPr lang="es-ES" dirty="0" err="1"/>
              <a:t>e.g</a:t>
            </a:r>
            <a:r>
              <a:rPr lang="es-ES" dirty="0"/>
              <a:t>. </a:t>
            </a:r>
            <a:r>
              <a:rPr lang="es-ES" dirty="0" err="1"/>
              <a:t>RUMs</a:t>
            </a:r>
            <a:r>
              <a:rPr lang="es-ES" dirty="0"/>
              <a:t>, </a:t>
            </a:r>
            <a:r>
              <a:rPr lang="es-ES" dirty="0" err="1"/>
              <a:t>Markov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/>
              <a:t>Can </a:t>
            </a:r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help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 more </a:t>
            </a:r>
            <a:r>
              <a:rPr lang="es-ES" dirty="0" err="1"/>
              <a:t>effective</a:t>
            </a:r>
            <a:r>
              <a:rPr lang="es-ES" dirty="0"/>
              <a:t> </a:t>
            </a:r>
            <a:r>
              <a:rPr lang="es-ES" dirty="0" err="1"/>
              <a:t>spatiotemporal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comercial data?</a:t>
            </a:r>
          </a:p>
          <a:p>
            <a:endParaRPr lang="es-ES" dirty="0"/>
          </a:p>
          <a:p>
            <a:r>
              <a:rPr lang="es-ES" dirty="0"/>
              <a:t>R </a:t>
            </a:r>
            <a:r>
              <a:rPr lang="es-ES" dirty="0" err="1"/>
              <a:t>package</a:t>
            </a:r>
            <a:r>
              <a:rPr lang="es-ES" dirty="0"/>
              <a:t> ‘</a:t>
            </a:r>
            <a:r>
              <a:rPr lang="es-ES" dirty="0" err="1"/>
              <a:t>MixFishSim</a:t>
            </a:r>
            <a:r>
              <a:rPr lang="es-ES" dirty="0"/>
              <a:t>’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realeased</a:t>
            </a:r>
            <a:endParaRPr lang="es-ES" dirty="0"/>
          </a:p>
          <a:p>
            <a:endParaRPr lang="es-E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572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AC22-9531-42C4-9A3F-7D51C4D7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3FC7-5EE1-4453-82E2-70303529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4" y="4059734"/>
            <a:ext cx="3602973" cy="590467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Acknowledgements: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22248-9193-4EA1-9300-B641F98D4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86" y="3739956"/>
            <a:ext cx="3171883" cy="918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8BD6F4-9BF4-4448-B2C1-BC7C959D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9" y="5761086"/>
            <a:ext cx="2331589" cy="731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C8ABF-E861-428C-A786-DCBE1A922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830" y="3800648"/>
            <a:ext cx="4088881" cy="85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E0FFF-E4F3-4313-A97B-3FA4829DE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20" y="5685194"/>
            <a:ext cx="2155313" cy="853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660E7-19DF-4506-ADC1-42EB231FE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04" y="5640079"/>
            <a:ext cx="2177445" cy="94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2040D6-7FA4-4B62-8F2E-D541CBAEA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29" y="5812317"/>
            <a:ext cx="3309547" cy="6288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CD886-5830-485B-B933-A2681975639F}"/>
              </a:ext>
            </a:extLst>
          </p:cNvPr>
          <p:cNvSpPr txBox="1"/>
          <p:nvPr/>
        </p:nvSpPr>
        <p:spPr>
          <a:xfrm>
            <a:off x="2621558" y="2093768"/>
            <a:ext cx="724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FF000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36392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2713-3E06-4C88-B435-729DAC0B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BE9F-E74A-4AC3-B4DB-7859337B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92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FA45-BF5D-4F45-BF4D-F71516A4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Spatially</a:t>
            </a:r>
            <a:r>
              <a:rPr lang="es-ES" b="1" dirty="0"/>
              <a:t> resolved </a:t>
            </a:r>
            <a:r>
              <a:rPr lang="es-ES" b="1" dirty="0" err="1"/>
              <a:t>population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585B-D890-4299-8A11-AC61A3B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s-ES" dirty="0"/>
              <a:t>2-stage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delay</a:t>
            </a:r>
            <a:r>
              <a:rPr lang="es-ES" dirty="0"/>
              <a:t> </a:t>
            </a:r>
            <a:r>
              <a:rPr lang="es-ES" dirty="0" err="1"/>
              <a:t>difference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Recruitment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Catch and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depletion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per </a:t>
            </a:r>
            <a:r>
              <a:rPr lang="es-ES" dirty="0" err="1"/>
              <a:t>day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048D61-447E-4E24-9BDF-1E15675B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26" y="1690688"/>
            <a:ext cx="5334274" cy="18415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ADD85-87A9-423C-BCAE-512A34E7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7" y="3670334"/>
            <a:ext cx="3029106" cy="1219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4FA600-FB5F-4D67-97E7-0C6EBF82B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35577"/>
            <a:ext cx="4191215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DD0F-98EC-4295-9639-A73760B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Fishing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</a:t>
            </a:r>
            <a:r>
              <a:rPr lang="es-ES" b="1" dirty="0" err="1"/>
              <a:t>inherently</a:t>
            </a:r>
            <a:r>
              <a:rPr lang="es-ES" b="1" dirty="0"/>
              <a:t> </a:t>
            </a:r>
            <a:r>
              <a:rPr lang="es-ES" b="1" dirty="0" err="1"/>
              <a:t>spatiotemporal</a:t>
            </a:r>
            <a:r>
              <a:rPr lang="es-ES" b="1" dirty="0"/>
              <a:t> </a:t>
            </a:r>
            <a:r>
              <a:rPr lang="es-ES" b="1" dirty="0" err="1"/>
              <a:t>process</a:t>
            </a:r>
            <a:endParaRPr lang="en-IE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42EC39-4835-48A5-A449-F3BD58214F78}"/>
              </a:ext>
            </a:extLst>
          </p:cNvPr>
          <p:cNvGrpSpPr/>
          <p:nvPr/>
        </p:nvGrpSpPr>
        <p:grpSpPr>
          <a:xfrm>
            <a:off x="4748981" y="1356852"/>
            <a:ext cx="7250137" cy="4666012"/>
            <a:chOff x="6433055" y="2153264"/>
            <a:chExt cx="4409002" cy="2657322"/>
          </a:xfrm>
        </p:grpSpPr>
        <p:pic>
          <p:nvPicPr>
            <p:cNvPr id="4" name="Content Placeholder 9">
              <a:extLst>
                <a:ext uri="{FF2B5EF4-FFF2-40B4-BE49-F238E27FC236}">
                  <a16:creationId xmlns:a16="http://schemas.microsoft.com/office/drawing/2014/main" id="{B83A7F2F-FA12-4164-8D90-1D3436CA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093937"/>
              <a:ext cx="2002857" cy="1716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418781-6362-484C-A8B3-950B915F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55" y="2153264"/>
              <a:ext cx="1959623" cy="241873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746D-172E-4A1E-AC7B-A1147AE4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51" y="3952263"/>
            <a:ext cx="4335817" cy="2756208"/>
          </a:xfrm>
        </p:spPr>
        <p:txBody>
          <a:bodyPr>
            <a:normAutofit/>
          </a:bodyPr>
          <a:lstStyle/>
          <a:p>
            <a:pPr marL="342900" indent="-342900"/>
            <a:r>
              <a:rPr lang="en-IE" dirty="0"/>
              <a:t>Provides lots of data</a:t>
            </a:r>
          </a:p>
          <a:p>
            <a:endParaRPr lang="en-I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3B5654-05BD-4BE9-BC8C-86C7F78F39CA}"/>
              </a:ext>
            </a:extLst>
          </p:cNvPr>
          <p:cNvGrpSpPr/>
          <p:nvPr/>
        </p:nvGrpSpPr>
        <p:grpSpPr>
          <a:xfrm>
            <a:off x="2591511" y="1690688"/>
            <a:ext cx="9407607" cy="5330366"/>
            <a:chOff x="2481263" y="1527634"/>
            <a:chExt cx="9407607" cy="5330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3CE483-C305-4C60-A33D-47B60D5E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67" y="1527634"/>
              <a:ext cx="6836103" cy="38979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93FE1-086D-4256-A92D-F0F2CFE0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63" y="3476626"/>
              <a:ext cx="3381374" cy="338137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C6DF0E-95D9-4F9A-9285-7EDD4B9F85F3}"/>
              </a:ext>
            </a:extLst>
          </p:cNvPr>
          <p:cNvSpPr txBox="1">
            <a:spLocks/>
          </p:cNvSpPr>
          <p:nvPr/>
        </p:nvSpPr>
        <p:spPr>
          <a:xfrm>
            <a:off x="887351" y="1746970"/>
            <a:ext cx="4217600" cy="27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Fisheries catch multiple heterogeneously distributed fish stocks</a:t>
            </a:r>
          </a:p>
          <a:p>
            <a:r>
              <a:rPr lang="en-IE" dirty="0"/>
              <a:t>Uncertainty about distribution in space-time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4AAB2E-F7EE-49FF-AD0B-E1DFFF3C9DD3}"/>
              </a:ext>
            </a:extLst>
          </p:cNvPr>
          <p:cNvGrpSpPr/>
          <p:nvPr/>
        </p:nvGrpSpPr>
        <p:grpSpPr>
          <a:xfrm>
            <a:off x="1261022" y="1528165"/>
            <a:ext cx="9374400" cy="4848195"/>
            <a:chOff x="1261022" y="1528165"/>
            <a:chExt cx="9374400" cy="48481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EB1FB5-5C9C-4248-9B82-AEA161EE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37" y="1528165"/>
              <a:ext cx="4068785" cy="48481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BD6C52-0DB1-4A0B-BEA3-B1E50D2A6FF3}"/>
                </a:ext>
              </a:extLst>
            </p:cNvPr>
            <p:cNvSpPr txBox="1"/>
            <p:nvPr/>
          </p:nvSpPr>
          <p:spPr>
            <a:xfrm>
              <a:off x="1261022" y="4637869"/>
              <a:ext cx="36935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800" dirty="0"/>
                <a:t>…but a biased sampling process:  spatial (and gear-based) targeting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D982-37C1-4AFB-A466-6AAF76E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Increasing use of fisheries-dependent data to understand mixed fishery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D4BC-B974-4D1F-8A98-FFE6839C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in </a:t>
            </a:r>
            <a:r>
              <a:rPr lang="es-ES" dirty="0" err="1"/>
              <a:t>spatiotemporal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in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fisheries</a:t>
            </a:r>
            <a:endParaRPr lang="es-ES" dirty="0"/>
          </a:p>
          <a:p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fisheries-independent</a:t>
            </a:r>
            <a:r>
              <a:rPr lang="es-ES" dirty="0"/>
              <a:t> </a:t>
            </a:r>
            <a:r>
              <a:rPr lang="es-ES" dirty="0" err="1"/>
              <a:t>survey</a:t>
            </a:r>
            <a:r>
              <a:rPr lang="es-ES" dirty="0"/>
              <a:t> data </a:t>
            </a:r>
            <a:r>
              <a:rPr lang="es-ES" dirty="0" err="1"/>
              <a:t>sparse</a:t>
            </a:r>
            <a:endParaRPr lang="es-ES" dirty="0"/>
          </a:p>
          <a:p>
            <a:r>
              <a:rPr lang="es-ES" dirty="0"/>
              <a:t>Use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fisheries-dependent</a:t>
            </a:r>
            <a:r>
              <a:rPr lang="es-ES" dirty="0"/>
              <a:t> data,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biased</a:t>
            </a:r>
            <a:r>
              <a:rPr lang="es-ES" dirty="0"/>
              <a:t>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populations</a:t>
            </a:r>
            <a:r>
              <a:rPr lang="es-ES" dirty="0"/>
              <a:t> </a:t>
            </a:r>
            <a:r>
              <a:rPr lang="es-ES" dirty="0" err="1"/>
              <a:t>unknown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280A5-1360-463D-AD5D-44A4A6D5C284}"/>
              </a:ext>
            </a:extLst>
          </p:cNvPr>
          <p:cNvGrpSpPr/>
          <p:nvPr/>
        </p:nvGrpSpPr>
        <p:grpSpPr>
          <a:xfrm>
            <a:off x="6159688" y="1346200"/>
            <a:ext cx="5943411" cy="4624387"/>
            <a:chOff x="7272291" y="1825625"/>
            <a:chExt cx="4015819" cy="28818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2035FB-0762-436E-A4B4-0E2FC77B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291" y="2040302"/>
              <a:ext cx="3791145" cy="26671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14C72-8A85-4BC3-A770-34B1471FCD8F}"/>
                </a:ext>
              </a:extLst>
            </p:cNvPr>
            <p:cNvSpPr txBox="1"/>
            <p:nvPr/>
          </p:nvSpPr>
          <p:spPr>
            <a:xfrm>
              <a:off x="10294883" y="1825625"/>
              <a:ext cx="993227" cy="47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Dunn et al 2016. PNAS 113(3) 668-673</a:t>
              </a:r>
              <a:endParaRPr lang="en-GB" sz="1100" b="1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D4617-F539-49D4-A508-A90E5E74A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01" y="1526888"/>
            <a:ext cx="4668176" cy="5331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89E85C-DB88-4456-B0AF-F274515D7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29" y="1526888"/>
            <a:ext cx="4656301" cy="52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13E4-D72B-4321-A7B4-D5449870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 do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want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answer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E2C0-9C73-4080-8801-85943A16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2CBC-E48D-4C9F-8BE1-CBFE1E05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Introducing</a:t>
            </a:r>
            <a:r>
              <a:rPr lang="es-ES" b="1" dirty="0"/>
              <a:t> </a:t>
            </a:r>
            <a:r>
              <a:rPr lang="es-ES" b="1" dirty="0" err="1"/>
              <a:t>MixFishSim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1961F-AE38-48F2-AC19-A3262744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/>
          <a:lstStyle/>
          <a:p>
            <a:r>
              <a:rPr lang="es-ES" dirty="0"/>
              <a:t>Modular, </a:t>
            </a:r>
            <a:r>
              <a:rPr lang="es-ES" dirty="0" err="1"/>
              <a:t>event-based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pPr lvl="1"/>
            <a:r>
              <a:rPr lang="es-ES" dirty="0" err="1"/>
              <a:t>Vessel-level</a:t>
            </a:r>
            <a:r>
              <a:rPr lang="es-ES" dirty="0"/>
              <a:t> (</a:t>
            </a:r>
            <a:r>
              <a:rPr lang="es-ES" dirty="0" err="1"/>
              <a:t>agent-based</a:t>
            </a:r>
            <a:r>
              <a:rPr lang="es-ES" dirty="0"/>
              <a:t>)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r>
              <a:rPr lang="es-ES" dirty="0" err="1"/>
              <a:t>Highly</a:t>
            </a:r>
            <a:r>
              <a:rPr lang="es-ES" dirty="0"/>
              <a:t> resolved </a:t>
            </a:r>
          </a:p>
          <a:p>
            <a:pPr lvl="1"/>
            <a:r>
              <a:rPr lang="es-ES" dirty="0" err="1"/>
              <a:t>Temporally</a:t>
            </a:r>
            <a:endParaRPr lang="es-ES" dirty="0"/>
          </a:p>
          <a:p>
            <a:pPr lvl="1"/>
            <a:r>
              <a:rPr lang="es-ES" dirty="0" err="1"/>
              <a:t>spatially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known</a:t>
            </a:r>
            <a:r>
              <a:rPr lang="es-ES" dirty="0"/>
              <a:t> at </a:t>
            </a:r>
            <a:r>
              <a:rPr lang="es-ES" dirty="0" err="1"/>
              <a:t>each</a:t>
            </a:r>
            <a:r>
              <a:rPr lang="es-ES" dirty="0"/>
              <a:t> time-step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25860-9BF2-4E36-81C4-EA9D88639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6107800" cy="62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5EAE-6906-49FF-B80F-9A83AEBF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68" y="228175"/>
            <a:ext cx="11115923" cy="1325563"/>
          </a:xfrm>
        </p:spPr>
        <p:txBody>
          <a:bodyPr/>
          <a:lstStyle/>
          <a:p>
            <a:r>
              <a:rPr lang="es-ES" b="1" dirty="0" err="1"/>
              <a:t>Gaussian</a:t>
            </a:r>
            <a:r>
              <a:rPr lang="es-ES" b="1" dirty="0"/>
              <a:t> </a:t>
            </a:r>
            <a:r>
              <a:rPr lang="es-ES" b="1" dirty="0" err="1"/>
              <a:t>Random</a:t>
            </a:r>
            <a:r>
              <a:rPr lang="es-ES" b="1" dirty="0"/>
              <a:t> </a:t>
            </a:r>
            <a:r>
              <a:rPr lang="es-ES" b="1" dirty="0" err="1"/>
              <a:t>Fields</a:t>
            </a:r>
            <a:r>
              <a:rPr lang="es-ES" b="1" dirty="0"/>
              <a:t> define </a:t>
            </a:r>
            <a:r>
              <a:rPr lang="es-ES" b="1" dirty="0" err="1"/>
              <a:t>habitat</a:t>
            </a:r>
            <a:r>
              <a:rPr lang="es-ES" b="1" dirty="0"/>
              <a:t> </a:t>
            </a:r>
            <a:r>
              <a:rPr lang="es-ES" b="1" dirty="0" err="1"/>
              <a:t>suitability</a:t>
            </a:r>
            <a:endParaRPr lang="en-GB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225A1A-1284-4FCB-80E8-EEE733FB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0" y="1339550"/>
            <a:ext cx="5310378" cy="531037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68170-C597-4EE3-B18B-968765CC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76" y="1449962"/>
            <a:ext cx="5199966" cy="51999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308E1-6B60-4CD2-AD48-C895E837D709}"/>
              </a:ext>
            </a:extLst>
          </p:cNvPr>
          <p:cNvGrpSpPr/>
          <p:nvPr/>
        </p:nvGrpSpPr>
        <p:grpSpPr>
          <a:xfrm>
            <a:off x="6600470" y="1449962"/>
            <a:ext cx="5253856" cy="5242034"/>
            <a:chOff x="6532126" y="1444790"/>
            <a:chExt cx="5253856" cy="52420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4E76F1-2BC5-4282-AF79-9E24C77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126" y="1444790"/>
              <a:ext cx="5242034" cy="52420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BCA164-EEE6-4099-B4AB-002CF65A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143" y="4053985"/>
              <a:ext cx="2632839" cy="26328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235439A-5E37-471D-8D1A-4623B3377E5F}"/>
              </a:ext>
            </a:extLst>
          </p:cNvPr>
          <p:cNvSpPr txBox="1"/>
          <p:nvPr/>
        </p:nvSpPr>
        <p:spPr>
          <a:xfrm>
            <a:off x="677750" y="1386949"/>
            <a:ext cx="5219700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GRF </a:t>
            </a:r>
            <a:r>
              <a:rPr lang="es-ES" sz="2400" dirty="0" err="1"/>
              <a:t>process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&gt;&gt; </a:t>
            </a:r>
            <a:r>
              <a:rPr lang="es-ES" sz="2400" dirty="0" err="1"/>
              <a:t>increased</a:t>
            </a:r>
            <a:r>
              <a:rPr lang="es-ES" sz="2400" dirty="0"/>
              <a:t> </a:t>
            </a:r>
            <a:r>
              <a:rPr lang="es-ES" sz="2400" dirty="0" err="1"/>
              <a:t>affinity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</a:t>
            </a:r>
            <a:r>
              <a:rPr lang="es-ES" sz="2400" dirty="0" err="1"/>
              <a:t>during</a:t>
            </a:r>
            <a:r>
              <a:rPr lang="es-ES" sz="2400" dirty="0"/>
              <a:t> </a:t>
            </a:r>
            <a:r>
              <a:rPr lang="es-ES" sz="2400" dirty="0" err="1"/>
              <a:t>certain</a:t>
            </a:r>
            <a:r>
              <a:rPr lang="es-ES" sz="2400" dirty="0"/>
              <a:t> </a:t>
            </a:r>
            <a:r>
              <a:rPr lang="es-ES" sz="2400" dirty="0" err="1"/>
              <a:t>weeks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</a:t>
            </a:r>
            <a:r>
              <a:rPr lang="es-ES" sz="2400" dirty="0" err="1"/>
              <a:t>temperature</a:t>
            </a:r>
            <a:r>
              <a:rPr lang="es-ES" sz="2400" dirty="0"/>
              <a:t> </a:t>
            </a:r>
            <a:r>
              <a:rPr lang="es-ES" sz="2400" dirty="0" err="1"/>
              <a:t>field</a:t>
            </a:r>
            <a:r>
              <a:rPr lang="es-ES" sz="2400" dirty="0"/>
              <a:t> per </a:t>
            </a:r>
            <a:r>
              <a:rPr lang="es-ES" sz="2400" dirty="0" err="1"/>
              <a:t>week</a:t>
            </a:r>
            <a:r>
              <a:rPr lang="es-ES" sz="2400" dirty="0"/>
              <a:t>, and individual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tolerances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Populations</a:t>
            </a:r>
            <a:r>
              <a:rPr lang="es-ES" sz="2400" dirty="0"/>
              <a:t> </a:t>
            </a:r>
            <a:r>
              <a:rPr lang="es-ES" sz="2400" dirty="0" err="1"/>
              <a:t>move</a:t>
            </a:r>
            <a:r>
              <a:rPr lang="es-ES" sz="2400" dirty="0"/>
              <a:t> </a:t>
            </a:r>
            <a:r>
              <a:rPr lang="es-ES" sz="2400" dirty="0" err="1"/>
              <a:t>between</a:t>
            </a:r>
            <a:r>
              <a:rPr lang="es-ES" sz="2400" dirty="0"/>
              <a:t> </a:t>
            </a:r>
            <a:r>
              <a:rPr lang="es-ES" sz="2400" dirty="0" err="1"/>
              <a:t>cells</a:t>
            </a:r>
            <a:r>
              <a:rPr lang="es-ES" sz="2400" dirty="0"/>
              <a:t> </a:t>
            </a:r>
            <a:r>
              <a:rPr lang="es-ES" sz="2400" dirty="0" err="1"/>
              <a:t>according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</a:t>
            </a:r>
            <a:r>
              <a:rPr lang="es-ES" sz="2400" dirty="0"/>
              <a:t> </a:t>
            </a:r>
            <a:r>
              <a:rPr lang="es-ES" sz="2400" dirty="0" err="1"/>
              <a:t>distance</a:t>
            </a:r>
            <a:r>
              <a:rPr lang="es-ES" sz="2400" dirty="0"/>
              <a:t>,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r>
              <a:rPr lang="es-ES" sz="2400" dirty="0"/>
              <a:t> and temp </a:t>
            </a:r>
            <a:r>
              <a:rPr lang="es-ES" sz="2400" dirty="0" err="1"/>
              <a:t>tolerance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0F4D2B-A743-496E-AEBE-73FD989BC5A5}"/>
              </a:ext>
            </a:extLst>
          </p:cNvPr>
          <p:cNvGrpSpPr/>
          <p:nvPr/>
        </p:nvGrpSpPr>
        <p:grpSpPr>
          <a:xfrm>
            <a:off x="6442486" y="1270944"/>
            <a:ext cx="5585605" cy="5558002"/>
            <a:chOff x="6442486" y="1270944"/>
            <a:chExt cx="5585605" cy="5558002"/>
          </a:xfrm>
        </p:grpSpPr>
        <p:pic>
          <p:nvPicPr>
            <p:cNvPr id="18" name="Picture 17" hidden="1">
              <a:extLst>
                <a:ext uri="{FF2B5EF4-FFF2-40B4-BE49-F238E27FC236}">
                  <a16:creationId xmlns:a16="http://schemas.microsoft.com/office/drawing/2014/main" id="{F1BB0419-F932-41D2-AC59-FF91D396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486" y="1270944"/>
              <a:ext cx="5558002" cy="5558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35309B-46B3-4BF0-9995-78622955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510" y="5503188"/>
              <a:ext cx="4021581" cy="125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7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FA45-BF5D-4F45-BF4D-F71516A40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b="1" dirty="0" err="1"/>
              <a:t>Spatially</a:t>
            </a:r>
            <a:r>
              <a:rPr lang="es-ES" b="1" dirty="0"/>
              <a:t> resolved </a:t>
            </a:r>
            <a:r>
              <a:rPr lang="es-ES" b="1" dirty="0" err="1"/>
              <a:t>population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EA1EA91-AA34-4FDD-94E0-6E6CB9B73802}"/>
              </a:ext>
            </a:extLst>
          </p:cNvPr>
          <p:cNvGrpSpPr/>
          <p:nvPr/>
        </p:nvGrpSpPr>
        <p:grpSpPr>
          <a:xfrm>
            <a:off x="734770" y="0"/>
            <a:ext cx="10889087" cy="6506034"/>
            <a:chOff x="642513" y="175983"/>
            <a:chExt cx="10889087" cy="650603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93984C-C3CA-4253-84BC-2E56BF7F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4000" y="813480"/>
              <a:ext cx="8737600" cy="58685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FB051B0-D520-4785-A6EF-AC2263E09BDB}"/>
                </a:ext>
              </a:extLst>
            </p:cNvPr>
            <p:cNvSpPr/>
            <p:nvPr/>
          </p:nvSpPr>
          <p:spPr>
            <a:xfrm>
              <a:off x="642513" y="175983"/>
              <a:ext cx="59459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800" dirty="0"/>
                <a:t>2-stage </a:t>
              </a:r>
              <a:r>
                <a:rPr lang="es-ES" sz="2800" dirty="0" err="1"/>
                <a:t>biomass</a:t>
              </a:r>
              <a:r>
                <a:rPr lang="es-ES" sz="2800" dirty="0"/>
                <a:t> </a:t>
              </a:r>
              <a:r>
                <a:rPr lang="es-ES" sz="2800" dirty="0" err="1"/>
                <a:t>delay</a:t>
              </a:r>
              <a:r>
                <a:rPr lang="es-ES" sz="2800" dirty="0"/>
                <a:t> </a:t>
              </a:r>
              <a:r>
                <a:rPr lang="es-ES" sz="2800" dirty="0" err="1"/>
                <a:t>difference</a:t>
              </a:r>
              <a:r>
                <a:rPr lang="es-ES" sz="2800" dirty="0"/>
                <a:t> </a:t>
              </a:r>
              <a:r>
                <a:rPr lang="es-ES" sz="2800" dirty="0" err="1"/>
                <a:t>model</a:t>
              </a:r>
              <a:endParaRPr lang="es-ES" sz="28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318D72-31CB-4F4D-A46B-25DDE5532A7C}"/>
              </a:ext>
            </a:extLst>
          </p:cNvPr>
          <p:cNvGrpSpPr/>
          <p:nvPr/>
        </p:nvGrpSpPr>
        <p:grpSpPr>
          <a:xfrm>
            <a:off x="1155700" y="0"/>
            <a:ext cx="10287000" cy="6858000"/>
            <a:chOff x="963500" y="76944"/>
            <a:chExt cx="10287000" cy="6858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0F8561-E825-4718-983D-0DC83DF5B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500" y="76944"/>
              <a:ext cx="10287000" cy="685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362E22-2F8E-434C-B09A-C9E328EF4A5D}"/>
                </a:ext>
              </a:extLst>
            </p:cNvPr>
            <p:cNvSpPr/>
            <p:nvPr/>
          </p:nvSpPr>
          <p:spPr>
            <a:xfrm>
              <a:off x="6920965" y="4768334"/>
              <a:ext cx="32928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2800" dirty="0" err="1"/>
                <a:t>Recruitment</a:t>
              </a:r>
              <a:r>
                <a:rPr lang="es-ES" sz="2800" dirty="0"/>
                <a:t> </a:t>
              </a:r>
              <a:r>
                <a:rPr lang="es-ES" sz="2800" dirty="0" err="1"/>
                <a:t>function</a:t>
              </a:r>
              <a:endParaRPr lang="es-ES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36DB52-95B8-4308-801E-36356EBB67A4}"/>
              </a:ext>
            </a:extLst>
          </p:cNvPr>
          <p:cNvGrpSpPr/>
          <p:nvPr/>
        </p:nvGrpSpPr>
        <p:grpSpPr>
          <a:xfrm>
            <a:off x="1020650" y="-177960"/>
            <a:ext cx="11430276" cy="6668275"/>
            <a:chOff x="1020650" y="-177960"/>
            <a:chExt cx="11430276" cy="66682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8382D8-76CF-49E5-A6D7-39DD67EFCC0A}"/>
                </a:ext>
              </a:extLst>
            </p:cNvPr>
            <p:cNvGrpSpPr/>
            <p:nvPr/>
          </p:nvGrpSpPr>
          <p:grpSpPr>
            <a:xfrm>
              <a:off x="1020650" y="699203"/>
              <a:ext cx="10172700" cy="5791112"/>
              <a:chOff x="1295400" y="533444"/>
              <a:chExt cx="10172700" cy="579111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BC3C7A7-4DEC-4954-B4EE-8F46F71DC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5400" y="533444"/>
                <a:ext cx="4983050" cy="579111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98AAF0AF-A06D-4AFC-AD1C-AE1A8D643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1376" y="762000"/>
                <a:ext cx="5206724" cy="5046663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CA9773D-8893-478F-A364-866E53A1DF05}"/>
                </a:ext>
              </a:extLst>
            </p:cNvPr>
            <p:cNvSpPr/>
            <p:nvPr/>
          </p:nvSpPr>
          <p:spPr>
            <a:xfrm>
              <a:off x="6354926" y="-177960"/>
              <a:ext cx="6096000" cy="123110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endParaRPr lang="es-ES" dirty="0"/>
            </a:p>
            <a:p>
              <a:r>
                <a:rPr lang="es-ES" sz="2800" dirty="0"/>
                <a:t>Catch and </a:t>
              </a:r>
              <a:r>
                <a:rPr lang="es-ES" sz="2800" dirty="0" err="1"/>
                <a:t>spatial</a:t>
              </a:r>
              <a:r>
                <a:rPr lang="es-ES" sz="2800" dirty="0"/>
                <a:t> </a:t>
              </a:r>
              <a:r>
                <a:rPr lang="es-ES" sz="2800" dirty="0" err="1"/>
                <a:t>depletion</a:t>
              </a:r>
              <a:r>
                <a:rPr lang="es-ES" sz="2800" dirty="0"/>
                <a:t> </a:t>
              </a:r>
              <a:r>
                <a:rPr lang="es-ES" sz="2800" dirty="0" err="1"/>
                <a:t>of</a:t>
              </a:r>
              <a:r>
                <a:rPr lang="es-ES" sz="2800" dirty="0"/>
                <a:t> </a:t>
              </a:r>
              <a:r>
                <a:rPr lang="es-ES" sz="2800" dirty="0" err="1"/>
                <a:t>population</a:t>
              </a:r>
              <a:r>
                <a:rPr lang="es-ES" sz="2800" dirty="0"/>
                <a:t> per </a:t>
              </a:r>
              <a:r>
                <a:rPr lang="es-ES" sz="2800" dirty="0" err="1"/>
                <a:t>day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412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2526-78D0-4868-8EC6-9072AB68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Individual </a:t>
            </a:r>
            <a:r>
              <a:rPr lang="es-ES" b="1" dirty="0" err="1"/>
              <a:t>vessel-based</a:t>
            </a:r>
            <a:r>
              <a:rPr lang="es-ES" b="1" dirty="0"/>
              <a:t> </a:t>
            </a:r>
            <a:r>
              <a:rPr lang="es-ES" b="1" dirty="0" err="1"/>
              <a:t>fishery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ED8594-965D-4964-8310-038E185F0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fishery</a:t>
            </a:r>
            <a:endParaRPr lang="es-ES" dirty="0"/>
          </a:p>
          <a:p>
            <a:r>
              <a:rPr lang="es-ES" dirty="0" err="1"/>
              <a:t>Exploratory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n-GB" dirty="0"/>
          </a:p>
          <a:p>
            <a:r>
              <a:rPr lang="es-ES" dirty="0" err="1"/>
              <a:t>Transition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Mix</a:t>
            </a:r>
            <a:endParaRPr lang="es-ES" dirty="0"/>
          </a:p>
          <a:p>
            <a:r>
              <a:rPr lang="es-ES" dirty="0" err="1"/>
              <a:t>Established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</a:t>
            </a:r>
            <a:r>
              <a:rPr lang="es-ES" dirty="0" err="1"/>
              <a:t>past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</a:t>
            </a:r>
            <a:r>
              <a:rPr lang="es-ES" i="1" dirty="0" err="1"/>
              <a:t>of</a:t>
            </a:r>
            <a:r>
              <a:rPr lang="es-ES" i="1" dirty="0"/>
              <a:t> individual</a:t>
            </a:r>
          </a:p>
          <a:p>
            <a:pPr lvl="1"/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14D1B-A4F6-4D75-830E-E9505BB62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1" y="1529556"/>
            <a:ext cx="4943475" cy="4943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505E6-7F24-4743-A9E5-E4CAF560B582}"/>
              </a:ext>
            </a:extLst>
          </p:cNvPr>
          <p:cNvCxnSpPr/>
          <p:nvPr/>
        </p:nvCxnSpPr>
        <p:spPr>
          <a:xfrm>
            <a:off x="7315200" y="5572125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A85B0C-CDC9-4147-9433-8948D27D59FF}"/>
              </a:ext>
            </a:extLst>
          </p:cNvPr>
          <p:cNvCxnSpPr/>
          <p:nvPr/>
        </p:nvCxnSpPr>
        <p:spPr>
          <a:xfrm>
            <a:off x="8034337" y="4077583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235389-6720-4933-8427-56EED8D14ACD}"/>
              </a:ext>
            </a:extLst>
          </p:cNvPr>
          <p:cNvCxnSpPr>
            <a:cxnSpLocks/>
          </p:cNvCxnSpPr>
          <p:nvPr/>
        </p:nvCxnSpPr>
        <p:spPr>
          <a:xfrm>
            <a:off x="9072562" y="2236555"/>
            <a:ext cx="2300288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7B7C9D-61F8-407E-9308-E556AAA160BA}"/>
              </a:ext>
            </a:extLst>
          </p:cNvPr>
          <p:cNvSpPr txBox="1"/>
          <p:nvPr/>
        </p:nvSpPr>
        <p:spPr>
          <a:xfrm>
            <a:off x="9258299" y="2376304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9E085-8770-4441-B1B1-014A50D29F83}"/>
              </a:ext>
            </a:extLst>
          </p:cNvPr>
          <p:cNvSpPr txBox="1"/>
          <p:nvPr/>
        </p:nvSpPr>
        <p:spPr>
          <a:xfrm>
            <a:off x="8034337" y="3431252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F3C80-6F5F-4529-B795-6260668BBCFB}"/>
              </a:ext>
            </a:extLst>
          </p:cNvPr>
          <p:cNvSpPr txBox="1"/>
          <p:nvPr/>
        </p:nvSpPr>
        <p:spPr>
          <a:xfrm>
            <a:off x="7315200" y="4875896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DBBD97-C4B9-4027-8146-D36B16712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17" y="3215196"/>
            <a:ext cx="1815476" cy="2400429"/>
          </a:xfrm>
          <a:prstGeom prst="rect">
            <a:avLst/>
          </a:prstGeom>
        </p:spPr>
      </p:pic>
      <p:pic>
        <p:nvPicPr>
          <p:cNvPr id="5" name="fishing_sim_fast">
            <a:hlinkClick r:id="" action="ppaction://media"/>
            <a:extLst>
              <a:ext uri="{FF2B5EF4-FFF2-40B4-BE49-F238E27FC236}">
                <a16:creationId xmlns:a16="http://schemas.microsoft.com/office/drawing/2014/main" id="{BD81997A-A714-41AD-8C53-40B96E2B4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9276" y="1235101"/>
            <a:ext cx="5438092" cy="54380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96AE23-C308-41FA-AD5B-76F061CE7DF2}"/>
              </a:ext>
            </a:extLst>
          </p:cNvPr>
          <p:cNvGrpSpPr/>
          <p:nvPr/>
        </p:nvGrpSpPr>
        <p:grpSpPr>
          <a:xfrm>
            <a:off x="5469244" y="1577099"/>
            <a:ext cx="6568460" cy="4432474"/>
            <a:chOff x="5469244" y="1020625"/>
            <a:chExt cx="6568460" cy="44324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DD7851-83A7-4297-AE44-0F17990F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244" y="2168869"/>
              <a:ext cx="6568460" cy="328423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FEFB83-C131-4A19-B080-8228B7D8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561" y="1020625"/>
              <a:ext cx="3830820" cy="120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3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42C1-BB08-40E2-ABD5-043296DD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Simulation experiment: spatial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B570-946A-4BDF-A2CF-C293F7D88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4 populations</a:t>
            </a:r>
          </a:p>
          <a:p>
            <a:r>
              <a:rPr lang="en-GB" dirty="0"/>
              <a:t>5 fleets of 20 vessels each</a:t>
            </a:r>
          </a:p>
          <a:p>
            <a:r>
              <a:rPr lang="en-GB" dirty="0"/>
              <a:t>40 year simulation</a:t>
            </a:r>
          </a:p>
          <a:p>
            <a:pPr lvl="1"/>
            <a:r>
              <a:rPr lang="en-GB" dirty="0"/>
              <a:t>20 years to establish</a:t>
            </a:r>
          </a:p>
          <a:p>
            <a:pPr lvl="2"/>
            <a:r>
              <a:rPr lang="en-GB" dirty="0"/>
              <a:t>10 year “data”</a:t>
            </a:r>
          </a:p>
          <a:p>
            <a:pPr lvl="2"/>
            <a:r>
              <a:rPr lang="en-GB" dirty="0"/>
              <a:t>10 year closure to protect a population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306F4-A7DC-4587-9F9F-A250369D0F28}"/>
              </a:ext>
            </a:extLst>
          </p:cNvPr>
          <p:cNvSpPr txBox="1">
            <a:spLocks/>
          </p:cNvSpPr>
          <p:nvPr/>
        </p:nvSpPr>
        <p:spPr>
          <a:xfrm>
            <a:off x="6286500" y="1825625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 </a:t>
            </a:r>
            <a:r>
              <a:rPr lang="en-GB" b="1" dirty="0"/>
              <a:t>data</a:t>
            </a:r>
            <a:r>
              <a:rPr lang="en-GB" dirty="0"/>
              <a:t> sources: </a:t>
            </a:r>
          </a:p>
          <a:p>
            <a:pPr lvl="1"/>
            <a:r>
              <a:rPr lang="en-GB" dirty="0"/>
              <a:t>“real” population</a:t>
            </a:r>
          </a:p>
          <a:p>
            <a:pPr lvl="1"/>
            <a:r>
              <a:rPr lang="en-GB" dirty="0"/>
              <a:t>Inferred from fishery</a:t>
            </a:r>
          </a:p>
          <a:p>
            <a:pPr lvl="1"/>
            <a:r>
              <a:rPr lang="en-GB" dirty="0"/>
              <a:t>Inferred from “survey”</a:t>
            </a:r>
          </a:p>
          <a:p>
            <a:r>
              <a:rPr lang="en-GB" dirty="0"/>
              <a:t>3 </a:t>
            </a:r>
            <a:r>
              <a:rPr lang="en-GB" b="1" dirty="0"/>
              <a:t>temporal resolutions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Weekly</a:t>
            </a:r>
          </a:p>
          <a:p>
            <a:pPr lvl="1"/>
            <a:r>
              <a:rPr lang="en-GB" dirty="0"/>
              <a:t>Monthly</a:t>
            </a:r>
          </a:p>
          <a:p>
            <a:pPr lvl="1"/>
            <a:r>
              <a:rPr lang="en-GB" dirty="0"/>
              <a:t>Yearly</a:t>
            </a:r>
          </a:p>
          <a:p>
            <a:r>
              <a:rPr lang="en-GB" dirty="0"/>
              <a:t>4 </a:t>
            </a:r>
            <a:r>
              <a:rPr lang="en-GB" b="1" dirty="0"/>
              <a:t>spatial resolutions</a:t>
            </a:r>
          </a:p>
          <a:p>
            <a:pPr lvl="1"/>
            <a:r>
              <a:rPr lang="en-GB" dirty="0"/>
              <a:t>1 x 1</a:t>
            </a:r>
          </a:p>
          <a:p>
            <a:pPr lvl="1"/>
            <a:r>
              <a:rPr lang="en-GB" dirty="0"/>
              <a:t>5 x 5</a:t>
            </a:r>
          </a:p>
          <a:p>
            <a:pPr lvl="1"/>
            <a:r>
              <a:rPr lang="en-GB" dirty="0"/>
              <a:t>10 x 10</a:t>
            </a:r>
          </a:p>
          <a:p>
            <a:pPr lvl="1"/>
            <a:r>
              <a:rPr lang="en-GB" dirty="0"/>
              <a:t>20 x 20 </a:t>
            </a:r>
          </a:p>
        </p:txBody>
      </p:sp>
    </p:spTree>
    <p:extLst>
      <p:ext uri="{BB962C8B-B14F-4D97-AF65-F5344CB8AC3E}">
        <p14:creationId xmlns:p14="http://schemas.microsoft.com/office/powerpoint/2010/main" val="1620830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776</Words>
  <Application>Microsoft Office PowerPoint</Application>
  <PresentationFormat>Widescreen</PresentationFormat>
  <Paragraphs>118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Assessing the utility of fisheries-dependent data to support mixed fisheries management:  a spatiotemporal simulation framework</vt:lpstr>
      <vt:lpstr>Fishing is an inherently spatiotemporal process</vt:lpstr>
      <vt:lpstr>Increasing use of fisheries-dependent data to understand mixed fishery dynamics</vt:lpstr>
      <vt:lpstr>What Qs do we want to answer?</vt:lpstr>
      <vt:lpstr>Introducing MixFishSim</vt:lpstr>
      <vt:lpstr>Gaussian Random Fields define habitat suitability</vt:lpstr>
      <vt:lpstr>Spatially resolved population dynamics</vt:lpstr>
      <vt:lpstr>Individual vessel-based fishery dynamics</vt:lpstr>
      <vt:lpstr>Simulation experiment: spatial closures</vt:lpstr>
      <vt:lpstr>The Spatial dimension</vt:lpstr>
      <vt:lpstr>The temporal dimension</vt:lpstr>
      <vt:lpstr>Simulated closure “experiment”</vt:lpstr>
      <vt:lpstr>Summary: what can we say about our Qs?</vt:lpstr>
      <vt:lpstr>Questions remaining</vt:lpstr>
      <vt:lpstr>Thank you for listening!</vt:lpstr>
      <vt:lpstr>Extra material</vt:lpstr>
      <vt:lpstr>Spatially resolved population dynamics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utility of fisheries-dependent data to support management:  a spatiotemporal mixed fishery simulation framework</dc:title>
  <dc:creator>Paul Dolder</dc:creator>
  <cp:lastModifiedBy>Paul Dolder</cp:lastModifiedBy>
  <cp:revision>75</cp:revision>
  <dcterms:created xsi:type="dcterms:W3CDTF">2018-06-25T10:12:32Z</dcterms:created>
  <dcterms:modified xsi:type="dcterms:W3CDTF">2018-06-27T15:06:38Z</dcterms:modified>
</cp:coreProperties>
</file>